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8"/>
  </p:notesMasterIdLst>
  <p:sldIdLst>
    <p:sldId id="256" r:id="rId2"/>
    <p:sldId id="258" r:id="rId3"/>
    <p:sldId id="286" r:id="rId4"/>
    <p:sldId id="304" r:id="rId5"/>
    <p:sldId id="305" r:id="rId6"/>
    <p:sldId id="306" r:id="rId7"/>
    <p:sldId id="307" r:id="rId8"/>
    <p:sldId id="308" r:id="rId9"/>
    <p:sldId id="287" r:id="rId10"/>
    <p:sldId id="309" r:id="rId11"/>
    <p:sldId id="310" r:id="rId12"/>
    <p:sldId id="312" r:id="rId13"/>
    <p:sldId id="311" r:id="rId14"/>
    <p:sldId id="313" r:id="rId15"/>
    <p:sldId id="314" r:id="rId16"/>
    <p:sldId id="293" r:id="rId17"/>
  </p:sldIdLst>
  <p:sldSz cx="9144000" cy="5143500" type="screen16x9"/>
  <p:notesSz cx="6858000" cy="9144000"/>
  <p:embeddedFontLst>
    <p:embeddedFont>
      <p:font typeface="Nunito Sans" charset="0"/>
      <p:regular r:id="rId19"/>
      <p:bold r:id="rId20"/>
      <p:italic r:id="rId21"/>
      <p:boldItalic r:id="rId22"/>
    </p:embeddedFont>
    <p:embeddedFont>
      <p:font typeface="Algerian" pitchFamily="82" charset="0"/>
      <p:regular r:id="rId23"/>
    </p:embeddedFont>
    <p:embeddedFont>
      <p:font typeface="Calibri" pitchFamily="34" charset="0"/>
      <p:regular r:id="rId24"/>
      <p:bold r:id="rId25"/>
      <p:italic r:id="rId26"/>
      <p:boldItalic r:id="rId27"/>
    </p:embeddedFont>
    <p:embeddedFont>
      <p:font typeface="Georgia" pitchFamily="18"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D93907-2598-49D1-89C2-1BE5A1DCAA9B}">
  <a:tblStyle styleId="{5CD93907-2598-49D1-89C2-1BE5A1DCAA9B}"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86" d="100"/>
          <a:sy n="86" d="100"/>
        </p:scale>
        <p:origin x="-822" y="-78"/>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Shape 9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7" name="Shape 9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Shape 10"/>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a:spcBef>
                <a:spcPts val="0"/>
              </a:spcBef>
              <a:spcAft>
                <a:spcPts val="0"/>
              </a:spcAft>
              <a:buClr>
                <a:srgbClr val="F67031"/>
              </a:buClr>
              <a:buSzPts val="3000"/>
              <a:buNone/>
              <a:defRPr sz="3000" b="1">
                <a:solidFill>
                  <a:srgbClr val="F67031"/>
                </a:solidFill>
              </a:defRPr>
            </a:lvl1pPr>
            <a:lvl2pPr lvl="1">
              <a:spcBef>
                <a:spcPts val="0"/>
              </a:spcBef>
              <a:spcAft>
                <a:spcPts val="0"/>
              </a:spcAft>
              <a:buClr>
                <a:srgbClr val="F67031"/>
              </a:buClr>
              <a:buSzPts val="3000"/>
              <a:buNone/>
              <a:defRPr sz="3000" b="1">
                <a:solidFill>
                  <a:srgbClr val="F67031"/>
                </a:solidFill>
              </a:defRPr>
            </a:lvl2pPr>
            <a:lvl3pPr lvl="2">
              <a:spcBef>
                <a:spcPts val="0"/>
              </a:spcBef>
              <a:spcAft>
                <a:spcPts val="0"/>
              </a:spcAft>
              <a:buClr>
                <a:srgbClr val="F67031"/>
              </a:buClr>
              <a:buSzPts val="3000"/>
              <a:buNone/>
              <a:defRPr sz="3000" b="1">
                <a:solidFill>
                  <a:srgbClr val="F67031"/>
                </a:solidFill>
              </a:defRPr>
            </a:lvl3pPr>
            <a:lvl4pPr lvl="3">
              <a:spcBef>
                <a:spcPts val="0"/>
              </a:spcBef>
              <a:spcAft>
                <a:spcPts val="0"/>
              </a:spcAft>
              <a:buClr>
                <a:srgbClr val="F67031"/>
              </a:buClr>
              <a:buSzPts val="3000"/>
              <a:buNone/>
              <a:defRPr sz="3000" b="1">
                <a:solidFill>
                  <a:srgbClr val="F67031"/>
                </a:solidFill>
              </a:defRPr>
            </a:lvl4pPr>
            <a:lvl5pPr lvl="4">
              <a:spcBef>
                <a:spcPts val="0"/>
              </a:spcBef>
              <a:spcAft>
                <a:spcPts val="0"/>
              </a:spcAft>
              <a:buClr>
                <a:srgbClr val="F67031"/>
              </a:buClr>
              <a:buSzPts val="3000"/>
              <a:buNone/>
              <a:defRPr sz="3000" b="1">
                <a:solidFill>
                  <a:srgbClr val="F67031"/>
                </a:solidFill>
              </a:defRPr>
            </a:lvl5pPr>
            <a:lvl6pPr lvl="5">
              <a:spcBef>
                <a:spcPts val="0"/>
              </a:spcBef>
              <a:spcAft>
                <a:spcPts val="0"/>
              </a:spcAft>
              <a:buClr>
                <a:srgbClr val="F67031"/>
              </a:buClr>
              <a:buSzPts val="3000"/>
              <a:buNone/>
              <a:defRPr sz="3000" b="1">
                <a:solidFill>
                  <a:srgbClr val="F67031"/>
                </a:solidFill>
              </a:defRPr>
            </a:lvl6pPr>
            <a:lvl7pPr lvl="6">
              <a:spcBef>
                <a:spcPts val="0"/>
              </a:spcBef>
              <a:spcAft>
                <a:spcPts val="0"/>
              </a:spcAft>
              <a:buClr>
                <a:srgbClr val="F67031"/>
              </a:buClr>
              <a:buSzPts val="3000"/>
              <a:buNone/>
              <a:defRPr sz="3000" b="1">
                <a:solidFill>
                  <a:srgbClr val="F67031"/>
                </a:solidFill>
              </a:defRPr>
            </a:lvl7pPr>
            <a:lvl8pPr lvl="7">
              <a:spcBef>
                <a:spcPts val="0"/>
              </a:spcBef>
              <a:spcAft>
                <a:spcPts val="0"/>
              </a:spcAft>
              <a:buClr>
                <a:srgbClr val="F67031"/>
              </a:buClr>
              <a:buSzPts val="3000"/>
              <a:buNone/>
              <a:defRPr sz="3000" b="1">
                <a:solidFill>
                  <a:srgbClr val="F67031"/>
                </a:solidFill>
              </a:defRPr>
            </a:lvl8pPr>
            <a:lvl9pPr lvl="8">
              <a:spcBef>
                <a:spcPts val="0"/>
              </a:spcBef>
              <a:spcAft>
                <a:spcPts val="0"/>
              </a:spcAft>
              <a:buClr>
                <a:srgbClr val="F67031"/>
              </a:buClr>
              <a:buSzPts val="3000"/>
              <a:buNone/>
              <a:defRPr sz="3000" b="1">
                <a:solidFill>
                  <a:srgbClr val="F67031"/>
                </a:solidFill>
              </a:defRPr>
            </a:lvl9pPr>
          </a:lstStyle>
          <a:p>
            <a:endParaRPr/>
          </a:p>
        </p:txBody>
      </p:sp>
      <p:sp>
        <p:nvSpPr>
          <p:cNvPr id="12" name="Shape 1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with intro text">
  <p:cSld name="TITLE_AND_BODY_1">
    <p:spTree>
      <p:nvGrpSpPr>
        <p:cNvPr id="1" name="Shape 38"/>
        <p:cNvGrpSpPr/>
        <p:nvPr/>
      </p:nvGrpSpPr>
      <p:grpSpPr>
        <a:xfrm>
          <a:off x="0" y="0"/>
          <a:ext cx="0" cy="0"/>
          <a:chOff x="0" y="0"/>
          <a:chExt cx="0" cy="0"/>
        </a:xfrm>
      </p:grpSpPr>
      <p:sp>
        <p:nvSpPr>
          <p:cNvPr id="39" name="Shape 39"/>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0" name="Shape 40"/>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2" name="Shape 42"/>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43" name="Shape 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
        <p:nvSpPr>
          <p:cNvPr id="44" name="Shape 44"/>
          <p:cNvSpPr txBox="1">
            <a:spLocks noGrp="1"/>
          </p:cNvSpPr>
          <p:nvPr>
            <p:ph type="body" idx="2"/>
          </p:nvPr>
        </p:nvSpPr>
        <p:spPr>
          <a:xfrm>
            <a:off x="3090625" y="2004313"/>
            <a:ext cx="5596200" cy="25521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left">
  <p:cSld name="TITLE_AND_BODY_1_1">
    <p:spTree>
      <p:nvGrpSpPr>
        <p:cNvPr id="1" name="Shape 53"/>
        <p:cNvGrpSpPr/>
        <p:nvPr/>
      </p:nvGrpSpPr>
      <p:grpSpPr>
        <a:xfrm>
          <a:off x="0" y="0"/>
          <a:ext cx="0" cy="0"/>
          <a:chOff x="0" y="0"/>
          <a:chExt cx="0" cy="0"/>
        </a:xfrm>
      </p:grpSpPr>
      <p:sp>
        <p:nvSpPr>
          <p:cNvPr id="54" name="Shape 54"/>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6" name="Shape 5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57" name="Shape 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spcBef>
                <a:spcPts val="0"/>
              </a:spcBef>
              <a:buNone/>
              <a:defRPr>
                <a:solidFill>
                  <a:srgbClr val="FFFFFF"/>
                </a:solidFill>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
        <p:nvSpPr>
          <p:cNvPr id="58" name="Shape 58"/>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5"/>
        <p:cNvGrpSpPr/>
        <p:nvPr/>
      </p:nvGrpSpPr>
      <p:grpSpPr>
        <a:xfrm>
          <a:off x="0" y="0"/>
          <a:ext cx="0" cy="0"/>
          <a:chOff x="0" y="0"/>
          <a:chExt cx="0" cy="0"/>
        </a:xfrm>
      </p:grpSpPr>
      <p:sp>
        <p:nvSpPr>
          <p:cNvPr id="66" name="Shape 6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7" name="Shape 67"/>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Shape 6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69" name="Shape 69"/>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Shape 70"/>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Shape 7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Shape 8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spcBef>
                <a:spcPts val="0"/>
              </a:spcBef>
              <a:buNone/>
              <a:defRPr>
                <a:solidFill>
                  <a:srgbClr val="FFFFFF"/>
                </a:solidFill>
              </a:defRPr>
            </a:lvl1pPr>
            <a:lvl2pPr lvl="1">
              <a:spcBef>
                <a:spcPts val="0"/>
              </a:spcBef>
              <a:buNone/>
              <a:defRPr>
                <a:solidFill>
                  <a:srgbClr val="FFFFFF"/>
                </a:solidFill>
              </a:defRPr>
            </a:lvl2pPr>
            <a:lvl3pPr lvl="2">
              <a:spcBef>
                <a:spcPts val="0"/>
              </a:spcBef>
              <a:buNone/>
              <a:defRPr>
                <a:solidFill>
                  <a:srgbClr val="FFFFFF"/>
                </a:solidFill>
              </a:defRPr>
            </a:lvl3pPr>
            <a:lvl4pPr lvl="3">
              <a:spcBef>
                <a:spcPts val="0"/>
              </a:spcBef>
              <a:buNone/>
              <a:defRPr>
                <a:solidFill>
                  <a:srgbClr val="FFFFFF"/>
                </a:solidFill>
              </a:defRPr>
            </a:lvl4pPr>
            <a:lvl5pPr lvl="4">
              <a:spcBef>
                <a:spcPts val="0"/>
              </a:spcBef>
              <a:buNone/>
              <a:defRPr>
                <a:solidFill>
                  <a:srgbClr val="FFFFFF"/>
                </a:solidFill>
              </a:defRPr>
            </a:lvl5pPr>
            <a:lvl6pPr lvl="5">
              <a:spcBef>
                <a:spcPts val="0"/>
              </a:spcBef>
              <a:buNone/>
              <a:defRPr>
                <a:solidFill>
                  <a:srgbClr val="FFFFFF"/>
                </a:solidFill>
              </a:defRPr>
            </a:lvl6pPr>
            <a:lvl7pPr lvl="6">
              <a:spcBef>
                <a:spcPts val="0"/>
              </a:spcBef>
              <a:buNone/>
              <a:defRPr>
                <a:solidFill>
                  <a:srgbClr val="FFFFFF"/>
                </a:solidFill>
              </a:defRPr>
            </a:lvl7pPr>
            <a:lvl8pPr lvl="7">
              <a:spcBef>
                <a:spcPts val="0"/>
              </a:spcBef>
              <a:buNone/>
              <a:defRPr>
                <a:solidFill>
                  <a:srgbClr val="FFFFFF"/>
                </a:solidFill>
              </a:defRPr>
            </a:lvl8pPr>
            <a:lvl9pPr lvl="8">
              <a:spcBef>
                <a:spcPts val="0"/>
              </a:spcBef>
              <a:buNone/>
              <a:defRPr>
                <a:solidFill>
                  <a:srgbClr val="FFFFFF"/>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6703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Shape 7"/>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Shape 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rgbClr val="CCCCCC"/>
                </a:solidFill>
                <a:latin typeface="Nunito Sans"/>
                <a:ea typeface="Nunito Sans"/>
                <a:cs typeface="Nunito Sans"/>
                <a:sym typeface="Nunito Sans"/>
              </a:defRPr>
            </a:lvl1pPr>
            <a:lvl2pPr lvl="1" algn="r">
              <a:spcBef>
                <a:spcPts val="0"/>
              </a:spcBef>
              <a:buNone/>
              <a:defRPr sz="1000">
                <a:solidFill>
                  <a:srgbClr val="CCCCCC"/>
                </a:solidFill>
                <a:latin typeface="Nunito Sans"/>
                <a:ea typeface="Nunito Sans"/>
                <a:cs typeface="Nunito Sans"/>
                <a:sym typeface="Nunito Sans"/>
              </a:defRPr>
            </a:lvl2pPr>
            <a:lvl3pPr lvl="2" algn="r">
              <a:spcBef>
                <a:spcPts val="0"/>
              </a:spcBef>
              <a:buNone/>
              <a:defRPr sz="1000">
                <a:solidFill>
                  <a:srgbClr val="CCCCCC"/>
                </a:solidFill>
                <a:latin typeface="Nunito Sans"/>
                <a:ea typeface="Nunito Sans"/>
                <a:cs typeface="Nunito Sans"/>
                <a:sym typeface="Nunito Sans"/>
              </a:defRPr>
            </a:lvl3pPr>
            <a:lvl4pPr lvl="3" algn="r">
              <a:spcBef>
                <a:spcPts val="0"/>
              </a:spcBef>
              <a:buNone/>
              <a:defRPr sz="1000">
                <a:solidFill>
                  <a:srgbClr val="CCCCCC"/>
                </a:solidFill>
                <a:latin typeface="Nunito Sans"/>
                <a:ea typeface="Nunito Sans"/>
                <a:cs typeface="Nunito Sans"/>
                <a:sym typeface="Nunito Sans"/>
              </a:defRPr>
            </a:lvl4pPr>
            <a:lvl5pPr lvl="4" algn="r">
              <a:spcBef>
                <a:spcPts val="0"/>
              </a:spcBef>
              <a:buNone/>
              <a:defRPr sz="1000">
                <a:solidFill>
                  <a:srgbClr val="CCCCCC"/>
                </a:solidFill>
                <a:latin typeface="Nunito Sans"/>
                <a:ea typeface="Nunito Sans"/>
                <a:cs typeface="Nunito Sans"/>
                <a:sym typeface="Nunito Sans"/>
              </a:defRPr>
            </a:lvl5pPr>
            <a:lvl6pPr lvl="5" algn="r">
              <a:spcBef>
                <a:spcPts val="0"/>
              </a:spcBef>
              <a:buNone/>
              <a:defRPr sz="1000">
                <a:solidFill>
                  <a:srgbClr val="CCCCCC"/>
                </a:solidFill>
                <a:latin typeface="Nunito Sans"/>
                <a:ea typeface="Nunito Sans"/>
                <a:cs typeface="Nunito Sans"/>
                <a:sym typeface="Nunito Sans"/>
              </a:defRPr>
            </a:lvl6pPr>
            <a:lvl7pPr lvl="6" algn="r">
              <a:spcBef>
                <a:spcPts val="0"/>
              </a:spcBef>
              <a:buNone/>
              <a:defRPr sz="1000">
                <a:solidFill>
                  <a:srgbClr val="CCCCCC"/>
                </a:solidFill>
                <a:latin typeface="Nunito Sans"/>
                <a:ea typeface="Nunito Sans"/>
                <a:cs typeface="Nunito Sans"/>
                <a:sym typeface="Nunito Sans"/>
              </a:defRPr>
            </a:lvl7pPr>
            <a:lvl8pPr lvl="7" algn="r">
              <a:spcBef>
                <a:spcPts val="0"/>
              </a:spcBef>
              <a:buNone/>
              <a:defRPr sz="1000">
                <a:solidFill>
                  <a:srgbClr val="CCCCCC"/>
                </a:solidFill>
                <a:latin typeface="Nunito Sans"/>
                <a:ea typeface="Nunito Sans"/>
                <a:cs typeface="Nunito Sans"/>
                <a:sym typeface="Nunito Sans"/>
              </a:defRPr>
            </a:lvl8pPr>
            <a:lvl9pPr lvl="8" algn="r">
              <a:spcBef>
                <a:spcPts val="0"/>
              </a:spcBef>
              <a:buNone/>
              <a:defRPr sz="1000">
                <a:solidFill>
                  <a:srgbClr val="CCCCCC"/>
                </a:solidFill>
                <a:latin typeface="Nunito Sans"/>
                <a:ea typeface="Nunito Sans"/>
                <a:cs typeface="Nunito Sans"/>
                <a:sym typeface="Nunito Sans"/>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7" r:id="rId4"/>
    <p:sldLayoutId id="2147483660"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p:cNvGrpSpPr/>
        <p:nvPr/>
      </p:nvGrpSpPr>
      <p:grpSpPr>
        <a:xfrm>
          <a:off x="0" y="0"/>
          <a:ext cx="0" cy="0"/>
          <a:chOff x="0" y="0"/>
          <a:chExt cx="0" cy="0"/>
        </a:xfrm>
      </p:grpSpPr>
      <p:sp>
        <p:nvSpPr>
          <p:cNvPr id="91" name="Shape 91"/>
          <p:cNvSpPr txBox="1">
            <a:spLocks noGrp="1"/>
          </p:cNvSpPr>
          <p:nvPr>
            <p:ph type="ctrTitle"/>
          </p:nvPr>
        </p:nvSpPr>
        <p:spPr>
          <a:xfrm>
            <a:off x="428596" y="285734"/>
            <a:ext cx="3636600" cy="3714776"/>
          </a:xfrm>
          <a:prstGeom prst="rect">
            <a:avLst/>
          </a:prstGeom>
        </p:spPr>
        <p:txBody>
          <a:bodyPr spcFirstLastPara="1" wrap="square" lIns="91425" tIns="91425" rIns="91425" bIns="91425" anchor="t" anchorCtr="0">
            <a:noAutofit/>
          </a:bodyPr>
          <a:lstStyle/>
          <a:p>
            <a:r>
              <a:rPr lang="en-IN" dirty="0" smtClean="0"/>
              <a:t>Detect Persons and Zebra-Crossing in Real time video feed from Vehicles</a:t>
            </a:r>
            <a:endParaRPr/>
          </a:p>
        </p:txBody>
      </p:sp>
      <p:sp>
        <p:nvSpPr>
          <p:cNvPr id="4" name="TextBox 3"/>
          <p:cNvSpPr txBox="1"/>
          <p:nvPr/>
        </p:nvSpPr>
        <p:spPr>
          <a:xfrm>
            <a:off x="1285852" y="3429006"/>
            <a:ext cx="3286148" cy="1600438"/>
          </a:xfrm>
          <a:prstGeom prst="rect">
            <a:avLst/>
          </a:prstGeom>
          <a:noFill/>
        </p:spPr>
        <p:txBody>
          <a:bodyPr wrap="square" rtlCol="0">
            <a:spAutoFit/>
          </a:bodyPr>
          <a:lstStyle/>
          <a:p>
            <a:r>
              <a:rPr lang="en-IN" b="1" dirty="0" smtClean="0"/>
              <a:t>By </a:t>
            </a:r>
          </a:p>
          <a:p>
            <a:r>
              <a:rPr lang="en-IN" b="1" dirty="0" err="1" smtClean="0"/>
              <a:t>Vishal</a:t>
            </a:r>
            <a:r>
              <a:rPr lang="en-IN" b="1" dirty="0" smtClean="0"/>
              <a:t> </a:t>
            </a:r>
            <a:r>
              <a:rPr lang="en-IN" b="1" dirty="0" err="1" smtClean="0"/>
              <a:t>Shivakumar</a:t>
            </a:r>
            <a:r>
              <a:rPr lang="en-IN" b="1" dirty="0" smtClean="0"/>
              <a:t> </a:t>
            </a:r>
            <a:r>
              <a:rPr lang="en-IN" b="1" dirty="0" err="1" smtClean="0"/>
              <a:t>Kanakamamidi</a:t>
            </a:r>
            <a:endParaRPr lang="en-IN" b="1" dirty="0" smtClean="0"/>
          </a:p>
          <a:p>
            <a:r>
              <a:rPr lang="en-IN" b="1" dirty="0" smtClean="0"/>
              <a:t>2</a:t>
            </a:r>
            <a:r>
              <a:rPr lang="en-IN" b="1" baseline="30000" dirty="0" smtClean="0"/>
              <a:t>nd</a:t>
            </a:r>
            <a:r>
              <a:rPr lang="en-IN" b="1" dirty="0" smtClean="0"/>
              <a:t> year </a:t>
            </a:r>
          </a:p>
          <a:p>
            <a:r>
              <a:rPr lang="en-IN" b="1" dirty="0" smtClean="0"/>
              <a:t>Course  - </a:t>
            </a:r>
            <a:r>
              <a:rPr lang="en-IN" b="1" dirty="0" err="1" smtClean="0"/>
              <a:t>B.tech</a:t>
            </a:r>
            <a:r>
              <a:rPr lang="en-IN" b="1" dirty="0" smtClean="0"/>
              <a:t> CSE</a:t>
            </a:r>
          </a:p>
          <a:p>
            <a:r>
              <a:rPr lang="en-IN" b="1" dirty="0" smtClean="0"/>
              <a:t>IIIT </a:t>
            </a:r>
            <a:r>
              <a:rPr lang="en-IN" b="1" dirty="0" err="1" smtClean="0"/>
              <a:t>Kottayam</a:t>
            </a:r>
            <a:endParaRPr lang="en-IN" b="1" dirty="0" smtClean="0"/>
          </a:p>
          <a:p>
            <a:endParaRPr lang="en-IN" b="1" dirty="0" smtClean="0"/>
          </a:p>
          <a:p>
            <a:endParaRPr lang="en-IN"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p:nvPr/>
        </p:nvSpPr>
        <p:spPr>
          <a:xfrm>
            <a:off x="3346950" y="612452"/>
            <a:ext cx="5033458" cy="3918604"/>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3" name="Shape 463"/>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Shape 4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solidFill>
                  <a:srgbClr val="FFFFFF"/>
                </a:solidFill>
              </a:rPr>
              <a:pPr marL="0" lvl="0" indent="0">
                <a:spcBef>
                  <a:spcPts val="0"/>
                </a:spcBef>
                <a:spcAft>
                  <a:spcPts val="0"/>
                </a:spcAft>
                <a:buNone/>
              </a:pPr>
              <a:t>10</a:t>
            </a:fld>
            <a:endParaRPr>
              <a:solidFill>
                <a:srgbClr val="FFFFFF"/>
              </a:solidFill>
            </a:endParaRPr>
          </a:p>
        </p:txBody>
      </p:sp>
      <p:sp>
        <p:nvSpPr>
          <p:cNvPr id="8" name="Shape 465"/>
          <p:cNvSpPr txBox="1">
            <a:spLocks noGrp="1"/>
          </p:cNvSpPr>
          <p:nvPr>
            <p:ph type="title"/>
          </p:nvPr>
        </p:nvSpPr>
        <p:spPr>
          <a:xfrm>
            <a:off x="214282" y="571486"/>
            <a:ext cx="2046300" cy="424614"/>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b="1" dirty="0" smtClean="0"/>
              <a:t>Image from Video 2</a:t>
            </a:r>
            <a:endParaRPr b="1"/>
          </a:p>
        </p:txBody>
      </p:sp>
      <p:sp>
        <p:nvSpPr>
          <p:cNvPr id="12" name="TextBox 11"/>
          <p:cNvSpPr txBox="1"/>
          <p:nvPr/>
        </p:nvSpPr>
        <p:spPr>
          <a:xfrm>
            <a:off x="214282" y="1571618"/>
            <a:ext cx="2000264" cy="1169551"/>
          </a:xfrm>
          <a:prstGeom prst="rect">
            <a:avLst/>
          </a:prstGeom>
          <a:noFill/>
        </p:spPr>
        <p:txBody>
          <a:bodyPr wrap="square" rtlCol="0">
            <a:spAutoFit/>
          </a:bodyPr>
          <a:lstStyle/>
          <a:p>
            <a:r>
              <a:rPr lang="en-IN" b="1" dirty="0" smtClean="0">
                <a:latin typeface="Nunito Sans" charset="0"/>
              </a:rPr>
              <a:t>In the image the blue box is Person and green box is crosswalk(zebra-crossing)</a:t>
            </a:r>
          </a:p>
        </p:txBody>
      </p:sp>
      <p:pic>
        <p:nvPicPr>
          <p:cNvPr id="9" name="Picture 8" descr="sample2.png"/>
          <p:cNvPicPr>
            <a:picLocks noChangeAspect="1"/>
          </p:cNvPicPr>
          <p:nvPr/>
        </p:nvPicPr>
        <p:blipFill>
          <a:blip r:embed="rId3"/>
          <a:stretch>
            <a:fillRect/>
          </a:stretch>
        </p:blipFill>
        <p:spPr>
          <a:xfrm>
            <a:off x="3571868" y="857238"/>
            <a:ext cx="4571999" cy="285752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p:nvPr/>
        </p:nvSpPr>
        <p:spPr>
          <a:xfrm>
            <a:off x="3346950" y="612452"/>
            <a:ext cx="5033458" cy="3918604"/>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3" name="Shape 463"/>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Shape 4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solidFill>
                  <a:srgbClr val="FFFFFF"/>
                </a:solidFill>
              </a:rPr>
              <a:pPr marL="0" lvl="0" indent="0">
                <a:spcBef>
                  <a:spcPts val="0"/>
                </a:spcBef>
                <a:spcAft>
                  <a:spcPts val="0"/>
                </a:spcAft>
                <a:buNone/>
              </a:pPr>
              <a:t>11</a:t>
            </a:fld>
            <a:endParaRPr>
              <a:solidFill>
                <a:srgbClr val="FFFFFF"/>
              </a:solidFill>
            </a:endParaRPr>
          </a:p>
        </p:txBody>
      </p:sp>
      <p:sp>
        <p:nvSpPr>
          <p:cNvPr id="8" name="Shape 465"/>
          <p:cNvSpPr txBox="1">
            <a:spLocks noGrp="1"/>
          </p:cNvSpPr>
          <p:nvPr>
            <p:ph type="title"/>
          </p:nvPr>
        </p:nvSpPr>
        <p:spPr>
          <a:xfrm>
            <a:off x="214282" y="571486"/>
            <a:ext cx="2046300" cy="424614"/>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b="1" dirty="0" smtClean="0"/>
              <a:t>Image from Video 3.1</a:t>
            </a:r>
            <a:endParaRPr b="1"/>
          </a:p>
        </p:txBody>
      </p:sp>
      <p:sp>
        <p:nvSpPr>
          <p:cNvPr id="12" name="TextBox 11"/>
          <p:cNvSpPr txBox="1"/>
          <p:nvPr/>
        </p:nvSpPr>
        <p:spPr>
          <a:xfrm>
            <a:off x="214282" y="1571618"/>
            <a:ext cx="2000264" cy="1169551"/>
          </a:xfrm>
          <a:prstGeom prst="rect">
            <a:avLst/>
          </a:prstGeom>
          <a:noFill/>
        </p:spPr>
        <p:txBody>
          <a:bodyPr wrap="square" rtlCol="0">
            <a:spAutoFit/>
          </a:bodyPr>
          <a:lstStyle/>
          <a:p>
            <a:r>
              <a:rPr lang="en-IN" b="1" dirty="0" smtClean="0">
                <a:latin typeface="Nunito Sans" charset="0"/>
              </a:rPr>
              <a:t>In the image the blue box is Person and green box is crosswalk(zebra-crossing)</a:t>
            </a:r>
          </a:p>
        </p:txBody>
      </p:sp>
      <p:pic>
        <p:nvPicPr>
          <p:cNvPr id="10" name="Picture 9" descr="sample3.png"/>
          <p:cNvPicPr>
            <a:picLocks noChangeAspect="1"/>
          </p:cNvPicPr>
          <p:nvPr/>
        </p:nvPicPr>
        <p:blipFill>
          <a:blip r:embed="rId3"/>
          <a:stretch>
            <a:fillRect/>
          </a:stretch>
        </p:blipFill>
        <p:spPr>
          <a:xfrm>
            <a:off x="3571868" y="857238"/>
            <a:ext cx="4572032" cy="285752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p:nvPr/>
        </p:nvSpPr>
        <p:spPr>
          <a:xfrm>
            <a:off x="3346950" y="612452"/>
            <a:ext cx="5033458" cy="3918604"/>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3" name="Shape 463"/>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Shape 4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solidFill>
                  <a:srgbClr val="FFFFFF"/>
                </a:solidFill>
              </a:rPr>
              <a:pPr marL="0" lvl="0" indent="0">
                <a:spcBef>
                  <a:spcPts val="0"/>
                </a:spcBef>
                <a:spcAft>
                  <a:spcPts val="0"/>
                </a:spcAft>
                <a:buNone/>
              </a:pPr>
              <a:t>12</a:t>
            </a:fld>
            <a:endParaRPr>
              <a:solidFill>
                <a:srgbClr val="FFFFFF"/>
              </a:solidFill>
            </a:endParaRPr>
          </a:p>
        </p:txBody>
      </p:sp>
      <p:sp>
        <p:nvSpPr>
          <p:cNvPr id="8" name="Shape 465"/>
          <p:cNvSpPr txBox="1">
            <a:spLocks noGrp="1"/>
          </p:cNvSpPr>
          <p:nvPr>
            <p:ph type="title"/>
          </p:nvPr>
        </p:nvSpPr>
        <p:spPr>
          <a:xfrm>
            <a:off x="214282" y="571486"/>
            <a:ext cx="2046300" cy="424614"/>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b="1" dirty="0" smtClean="0"/>
              <a:t>Image from Video 3.2</a:t>
            </a:r>
            <a:endParaRPr b="1"/>
          </a:p>
        </p:txBody>
      </p:sp>
      <p:sp>
        <p:nvSpPr>
          <p:cNvPr id="12" name="TextBox 11"/>
          <p:cNvSpPr txBox="1"/>
          <p:nvPr/>
        </p:nvSpPr>
        <p:spPr>
          <a:xfrm>
            <a:off x="214282" y="1571618"/>
            <a:ext cx="2000264" cy="1169551"/>
          </a:xfrm>
          <a:prstGeom prst="rect">
            <a:avLst/>
          </a:prstGeom>
          <a:noFill/>
        </p:spPr>
        <p:txBody>
          <a:bodyPr wrap="square" rtlCol="0">
            <a:spAutoFit/>
          </a:bodyPr>
          <a:lstStyle/>
          <a:p>
            <a:r>
              <a:rPr lang="en-IN" b="1" dirty="0" smtClean="0">
                <a:latin typeface="Nunito Sans" charset="0"/>
              </a:rPr>
              <a:t>In the image the blue box is Person and green box is crosswalk(zebra-crossing)</a:t>
            </a:r>
          </a:p>
        </p:txBody>
      </p:sp>
      <p:pic>
        <p:nvPicPr>
          <p:cNvPr id="9" name="Picture 2"/>
          <p:cNvPicPr>
            <a:picLocks noChangeAspect="1" noChangeArrowheads="1"/>
          </p:cNvPicPr>
          <p:nvPr/>
        </p:nvPicPr>
        <p:blipFill>
          <a:blip r:embed="rId3"/>
          <a:srcRect/>
          <a:stretch>
            <a:fillRect/>
          </a:stretch>
        </p:blipFill>
        <p:spPr bwMode="auto">
          <a:xfrm>
            <a:off x="3571868" y="857239"/>
            <a:ext cx="4572032" cy="285752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13</a:t>
            </a:fld>
            <a:endParaRPr/>
          </a:p>
        </p:txBody>
      </p:sp>
      <p:sp>
        <p:nvSpPr>
          <p:cNvPr id="116" name="Shape 116"/>
          <p:cNvSpPr txBox="1">
            <a:spLocks noGrp="1"/>
          </p:cNvSpPr>
          <p:nvPr>
            <p:ph type="body" idx="2"/>
          </p:nvPr>
        </p:nvSpPr>
        <p:spPr>
          <a:xfrm>
            <a:off x="3000364" y="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sz="1600" b="1" dirty="0" smtClean="0">
                <a:solidFill>
                  <a:schemeClr val="tx1"/>
                </a:solidFill>
              </a:rPr>
              <a:t>I was successful in</a:t>
            </a:r>
            <a:r>
              <a:rPr lang="en-IN" sz="1600" b="1" dirty="0" smtClean="0">
                <a:solidFill>
                  <a:schemeClr val="tx1"/>
                </a:solidFill>
              </a:rPr>
              <a:t> classifying </a:t>
            </a:r>
            <a:r>
              <a:rPr lang="en-IN" sz="1600" b="1" dirty="0" smtClean="0">
                <a:solidFill>
                  <a:schemeClr val="tx1"/>
                </a:solidFill>
              </a:rPr>
              <a:t>persons and crosswalks .</a:t>
            </a:r>
          </a:p>
          <a:p>
            <a:pPr marL="0" lvl="0" indent="0">
              <a:buClrTx/>
              <a:buFont typeface="Wingdings" pitchFamily="2" charset="2"/>
              <a:buChar char="Ø"/>
            </a:pPr>
            <a:r>
              <a:rPr lang="en-IN" sz="1600" b="1" dirty="0" smtClean="0">
                <a:solidFill>
                  <a:schemeClr val="tx1"/>
                </a:solidFill>
              </a:rPr>
              <a:t>The video output was shown with 10 fps(frames per second).</a:t>
            </a:r>
          </a:p>
          <a:p>
            <a:pPr marL="0" lvl="0" indent="0">
              <a:buClrTx/>
              <a:buFont typeface="Wingdings" pitchFamily="2" charset="2"/>
              <a:buChar char="Ø"/>
            </a:pPr>
            <a:r>
              <a:rPr lang="en-IN" sz="1600" b="1" dirty="0" smtClean="0">
                <a:solidFill>
                  <a:schemeClr val="tx1"/>
                </a:solidFill>
              </a:rPr>
              <a:t>All the crosswalks are detected but sometimes it  also detects other things on the road such as arrows on the road. </a:t>
            </a:r>
          </a:p>
          <a:p>
            <a:pPr marL="0" lvl="0" indent="0">
              <a:buClrTx/>
              <a:buFont typeface="Wingdings" pitchFamily="2" charset="2"/>
              <a:buChar char="Ø"/>
            </a:pPr>
            <a:r>
              <a:rPr lang="en-IN" sz="1600" b="1" dirty="0" smtClean="0">
                <a:solidFill>
                  <a:schemeClr val="tx1"/>
                </a:solidFill>
              </a:rPr>
              <a:t>To recover this problem we are going to train it on more 3040 images to recover this problem.</a:t>
            </a:r>
          </a:p>
          <a:p>
            <a:pPr marL="0" lvl="0" indent="0">
              <a:buClrTx/>
              <a:buFont typeface="Wingdings" pitchFamily="2" charset="2"/>
              <a:buChar char="Ø"/>
            </a:pPr>
            <a:r>
              <a:rPr lang="en-IN" sz="1600" b="1" dirty="0" smtClean="0">
                <a:solidFill>
                  <a:schemeClr val="tx1"/>
                </a:solidFill>
              </a:rPr>
              <a:t>It is compatible for Indian roads as most of them are plain(with no signs).</a:t>
            </a:r>
          </a:p>
          <a:p>
            <a:pPr marL="0" lvl="0" indent="0">
              <a:buClrTx/>
              <a:buFont typeface="Wingdings" pitchFamily="2" charset="2"/>
              <a:buChar char="Ø"/>
            </a:pPr>
            <a:r>
              <a:rPr lang="en-IN" sz="1600" b="1" dirty="0" smtClean="0">
                <a:solidFill>
                  <a:schemeClr val="tx1"/>
                </a:solidFill>
              </a:rPr>
              <a:t>There is no such problem in person detection.</a:t>
            </a:r>
          </a:p>
          <a:p>
            <a:pPr marL="0" lvl="0" indent="0">
              <a:buClrTx/>
              <a:buNone/>
            </a:pPr>
            <a:endParaRPr lang="en-IN" sz="1600" b="1" dirty="0" smtClean="0">
              <a:solidFill>
                <a:schemeClr val="tx1"/>
              </a:solidFill>
            </a:endParaRPr>
          </a:p>
          <a:p>
            <a:pPr marL="0" lvl="0" indent="0">
              <a:buClrTx/>
              <a:buNone/>
            </a:pPr>
            <a:endParaRPr lang="en-IN" b="1" dirty="0" smtClean="0">
              <a:solidFill>
                <a:schemeClr val="tx1"/>
              </a:solidFill>
            </a:endParaRPr>
          </a:p>
          <a:p>
            <a:pPr marL="0" lvl="0" indent="0">
              <a:buClrTx/>
              <a:buFont typeface="Wingdings" pitchFamily="2" charset="2"/>
              <a:buChar char="Ø"/>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Experimental Analysis</a:t>
            </a:r>
            <a:endParaRPr>
              <a:latin typeface="Algerian" pitchFamily="82"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14</a:t>
            </a:fld>
            <a:endParaRPr/>
          </a:p>
        </p:txBody>
      </p:sp>
      <p:sp>
        <p:nvSpPr>
          <p:cNvPr id="116" name="Shape 116"/>
          <p:cNvSpPr txBox="1">
            <a:spLocks noGrp="1"/>
          </p:cNvSpPr>
          <p:nvPr>
            <p:ph type="body" idx="2"/>
          </p:nvPr>
        </p:nvSpPr>
        <p:spPr>
          <a:xfrm>
            <a:off x="3000364" y="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sz="1600" b="1" dirty="0" smtClean="0">
                <a:solidFill>
                  <a:schemeClr val="tx1"/>
                </a:solidFill>
              </a:rPr>
              <a:t>This application is successfully detecting persons and crosswalks in the Video feed and also in the real time videos.</a:t>
            </a:r>
          </a:p>
          <a:p>
            <a:pPr marL="0" lvl="0" indent="0">
              <a:buClrTx/>
              <a:buFont typeface="Wingdings" pitchFamily="2" charset="2"/>
              <a:buChar char="Ø"/>
            </a:pPr>
            <a:r>
              <a:rPr lang="en-IN" sz="1600" b="1" dirty="0" smtClean="0">
                <a:solidFill>
                  <a:schemeClr val="tx1"/>
                </a:solidFill>
              </a:rPr>
              <a:t>I am </a:t>
            </a:r>
            <a:r>
              <a:rPr lang="en-IN" sz="1600" b="1" dirty="0" smtClean="0">
                <a:solidFill>
                  <a:schemeClr val="tx1"/>
                </a:solidFill>
              </a:rPr>
              <a:t>going </a:t>
            </a:r>
            <a:r>
              <a:rPr lang="en-IN" sz="1600" b="1" dirty="0" smtClean="0">
                <a:solidFill>
                  <a:schemeClr val="tx1"/>
                </a:solidFill>
              </a:rPr>
              <a:t>to further work on this app for making it capable to detect lane , Vehicles , Traffic signals , Sign boards etc.</a:t>
            </a:r>
          </a:p>
          <a:p>
            <a:pPr marL="0" lvl="0" indent="0">
              <a:buClrTx/>
              <a:buFont typeface="Wingdings" pitchFamily="2" charset="2"/>
              <a:buChar char="Ø"/>
            </a:pPr>
            <a:r>
              <a:rPr lang="en-IN" sz="1600" b="1" dirty="0" smtClean="0">
                <a:solidFill>
                  <a:schemeClr val="tx1"/>
                </a:solidFill>
              </a:rPr>
              <a:t>This type of system is only present in costly vehicles , so the aim of our team is to make it available for all types of vehicles for very less money by launching it on android as many people have android phones in India  and thereby reducing accidents which takes place in India.</a:t>
            </a:r>
          </a:p>
          <a:p>
            <a:pPr marL="0" lvl="0" indent="0">
              <a:buClrTx/>
              <a:buNone/>
            </a:pPr>
            <a:endParaRPr lang="en-IN" b="1" dirty="0" smtClean="0">
              <a:solidFill>
                <a:schemeClr val="tx1"/>
              </a:solidFill>
            </a:endParaRPr>
          </a:p>
          <a:p>
            <a:pPr marL="0" lvl="0" indent="0">
              <a:buClrTx/>
              <a:buNone/>
            </a:pPr>
            <a:endParaRPr lang="en-IN" b="1" dirty="0" smtClean="0">
              <a:solidFill>
                <a:schemeClr val="tx1"/>
              </a:solidFill>
            </a:endParaRPr>
          </a:p>
          <a:p>
            <a:pPr marL="0" lvl="0" indent="0">
              <a:buClrTx/>
              <a:buFont typeface="Wingdings" pitchFamily="2" charset="2"/>
              <a:buChar char="Ø"/>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Conclusion</a:t>
            </a:r>
            <a:endParaRPr>
              <a:latin typeface="Algerian" pitchFamily="82"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15</a:t>
            </a:fld>
            <a:endParaRPr/>
          </a:p>
        </p:txBody>
      </p:sp>
      <p:sp>
        <p:nvSpPr>
          <p:cNvPr id="116" name="Shape 116"/>
          <p:cNvSpPr txBox="1">
            <a:spLocks noGrp="1"/>
          </p:cNvSpPr>
          <p:nvPr>
            <p:ph type="body" idx="2"/>
          </p:nvPr>
        </p:nvSpPr>
        <p:spPr>
          <a:xfrm>
            <a:off x="3000364" y="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sz="1600" b="1" dirty="0" smtClean="0">
                <a:solidFill>
                  <a:schemeClr val="tx1"/>
                </a:solidFill>
              </a:rPr>
              <a:t>Information about Accidents in India – </a:t>
            </a:r>
          </a:p>
          <a:p>
            <a:pPr marL="0" lvl="0" indent="0">
              <a:buClrTx/>
              <a:buNone/>
            </a:pPr>
            <a:r>
              <a:rPr lang="en-IN" sz="1600" dirty="0" smtClean="0">
                <a:solidFill>
                  <a:schemeClr val="accent5">
                    <a:lumMod val="75000"/>
                  </a:schemeClr>
                </a:solidFill>
              </a:rPr>
              <a:t>https://www.autocarindia.com/industry/road-accidents-in-india-claim-more-than-14-lakh-lives-in-2017-410111</a:t>
            </a:r>
          </a:p>
          <a:p>
            <a:pPr marL="0" lvl="0" indent="0">
              <a:buClrTx/>
              <a:buFont typeface="Wingdings" pitchFamily="2" charset="2"/>
              <a:buChar char="Ø"/>
            </a:pPr>
            <a:endParaRPr lang="en-IN" sz="1600" b="1" dirty="0" smtClean="0">
              <a:solidFill>
                <a:schemeClr val="tx1"/>
              </a:solidFill>
            </a:endParaRPr>
          </a:p>
          <a:p>
            <a:pPr marL="0" lvl="0" indent="0">
              <a:buClrTx/>
              <a:buFont typeface="Wingdings" pitchFamily="2" charset="2"/>
              <a:buChar char="Ø"/>
            </a:pPr>
            <a:r>
              <a:rPr lang="en-IN" sz="1600" b="1" dirty="0" smtClean="0">
                <a:solidFill>
                  <a:schemeClr val="tx1"/>
                </a:solidFill>
              </a:rPr>
              <a:t>Information about </a:t>
            </a:r>
            <a:r>
              <a:rPr lang="en-IN" sz="1600" b="1" dirty="0" err="1" smtClean="0">
                <a:solidFill>
                  <a:schemeClr val="tx1"/>
                </a:solidFill>
              </a:rPr>
              <a:t>Mobilenet</a:t>
            </a:r>
            <a:r>
              <a:rPr lang="en-IN" sz="1600" b="1" dirty="0" smtClean="0">
                <a:solidFill>
                  <a:schemeClr val="tx1"/>
                </a:solidFill>
              </a:rPr>
              <a:t> –</a:t>
            </a:r>
          </a:p>
          <a:p>
            <a:pPr marL="0" lvl="0" indent="0">
              <a:buClrTx/>
              <a:buNone/>
            </a:pPr>
            <a:r>
              <a:rPr lang="en-IN" sz="1600" dirty="0" smtClean="0">
                <a:solidFill>
                  <a:schemeClr val="accent5">
                    <a:lumMod val="75000"/>
                  </a:schemeClr>
                </a:solidFill>
              </a:rPr>
              <a:t>http://machinethink.net/blog/googles-mobile-net-architecture-on-iphone/</a:t>
            </a:r>
          </a:p>
          <a:p>
            <a:pPr marL="0" lvl="0" indent="0">
              <a:buClrTx/>
              <a:buNone/>
            </a:pPr>
            <a:endParaRPr lang="en-IN" b="1" dirty="0" smtClean="0">
              <a:solidFill>
                <a:schemeClr val="tx1"/>
              </a:solidFill>
            </a:endParaRPr>
          </a:p>
          <a:p>
            <a:pPr marL="0" lvl="0" indent="0">
              <a:buClrTx/>
              <a:buFont typeface="Wingdings" pitchFamily="2" charset="2"/>
              <a:buChar char="Ø"/>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References</a:t>
            </a:r>
            <a:endParaRPr>
              <a:latin typeface="Algerian" pitchFamily="82"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6" name="TextBox 5"/>
          <p:cNvSpPr txBox="1"/>
          <p:nvPr/>
        </p:nvSpPr>
        <p:spPr>
          <a:xfrm>
            <a:off x="1071538" y="1714494"/>
            <a:ext cx="7643866" cy="1446550"/>
          </a:xfrm>
          <a:prstGeom prst="rect">
            <a:avLst/>
          </a:prstGeom>
          <a:noFill/>
        </p:spPr>
        <p:txBody>
          <a:bodyPr wrap="square" rtlCol="0">
            <a:spAutoFit/>
          </a:bodyPr>
          <a:lstStyle/>
          <a:p>
            <a:r>
              <a:rPr lang="en-IN" sz="8800" b="1" dirty="0" smtClean="0">
                <a:solidFill>
                  <a:schemeClr val="bg1"/>
                </a:solidFill>
                <a:latin typeface="Algerian" pitchFamily="82" charset="0"/>
              </a:rPr>
              <a:t>Thank you</a:t>
            </a:r>
            <a:endParaRPr lang="en-IN" sz="8800" b="1" dirty="0">
              <a:solidFill>
                <a:schemeClr val="bg1"/>
              </a:solidFill>
              <a:latin typeface="Algerian" pitchFamily="82"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2</a:t>
            </a:fld>
            <a:endParaRPr/>
          </a:p>
        </p:txBody>
      </p:sp>
      <p:sp>
        <p:nvSpPr>
          <p:cNvPr id="116" name="Shape 116"/>
          <p:cNvSpPr txBox="1">
            <a:spLocks noGrp="1"/>
          </p:cNvSpPr>
          <p:nvPr>
            <p:ph type="body" idx="2"/>
          </p:nvPr>
        </p:nvSpPr>
        <p:spPr>
          <a:xfrm>
            <a:off x="3071802" y="428610"/>
            <a:ext cx="5596200" cy="362367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b="1" dirty="0" smtClean="0">
                <a:solidFill>
                  <a:schemeClr val="tx1"/>
                </a:solidFill>
              </a:rPr>
              <a:t>In this report , we are going to discuss , </a:t>
            </a:r>
          </a:p>
          <a:p>
            <a:pPr marL="342900" lvl="0" indent="-342900">
              <a:buClrTx/>
              <a:buFont typeface="+mj-lt"/>
              <a:buAutoNum type="arabicPeriod"/>
            </a:pPr>
            <a:r>
              <a:rPr lang="en-IN" b="1" dirty="0" smtClean="0">
                <a:solidFill>
                  <a:schemeClr val="tx1"/>
                </a:solidFill>
              </a:rPr>
              <a:t>Why </a:t>
            </a:r>
            <a:r>
              <a:rPr lang="en-IN" b="1" smtClean="0">
                <a:solidFill>
                  <a:schemeClr val="tx1"/>
                </a:solidFill>
              </a:rPr>
              <a:t>is detection </a:t>
            </a:r>
            <a:r>
              <a:rPr lang="en-IN" b="1" dirty="0" smtClean="0">
                <a:solidFill>
                  <a:schemeClr val="tx1"/>
                </a:solidFill>
              </a:rPr>
              <a:t>of persons and crosswalk (Zebra-crossing) important and how it can reduce accidents</a:t>
            </a:r>
          </a:p>
          <a:p>
            <a:pPr marL="342900" lvl="0" indent="-342900">
              <a:buClrTx/>
              <a:buFont typeface="+mj-lt"/>
              <a:buAutoNum type="arabicPeriod"/>
            </a:pPr>
            <a:r>
              <a:rPr lang="en-IN" b="1" dirty="0" smtClean="0">
                <a:solidFill>
                  <a:schemeClr val="tx1"/>
                </a:solidFill>
              </a:rPr>
              <a:t>Architectural Specifications </a:t>
            </a:r>
          </a:p>
          <a:p>
            <a:pPr marL="342900" lvl="0" indent="-342900">
              <a:buClrTx/>
              <a:buFont typeface="+mj-lt"/>
              <a:buAutoNum type="arabicPeriod"/>
            </a:pPr>
            <a:r>
              <a:rPr lang="en-IN" b="1" dirty="0" smtClean="0">
                <a:solidFill>
                  <a:schemeClr val="tx1"/>
                </a:solidFill>
              </a:rPr>
              <a:t>Experimental Result Analysis</a:t>
            </a: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408724"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Abstract</a:t>
            </a:r>
            <a:endParaRPr>
              <a:latin typeface="Algerian" pitchFamily="82"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3</a:t>
            </a:fld>
            <a:endParaRPr/>
          </a:p>
        </p:txBody>
      </p:sp>
      <p:sp>
        <p:nvSpPr>
          <p:cNvPr id="116" name="Shape 116"/>
          <p:cNvSpPr txBox="1">
            <a:spLocks noGrp="1"/>
          </p:cNvSpPr>
          <p:nvPr>
            <p:ph type="body" idx="2"/>
          </p:nvPr>
        </p:nvSpPr>
        <p:spPr>
          <a:xfrm>
            <a:off x="2643174" y="0"/>
            <a:ext cx="6500826" cy="514350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sz="1600" b="1" dirty="0" smtClean="0">
                <a:solidFill>
                  <a:schemeClr val="tx1"/>
                </a:solidFill>
              </a:rPr>
              <a:t>The Indian government has released the official statistics for road accidents, injuries and fatalities for the year 2017, and the news continues to be bad. As per the latest data, in 2017, a total of 4,64,910 road accidents were reported in the country, claiming 1,47,913 lives and causing injuries to 4,70,975 persons, which translates into 405 deaths and 1,290 injuries each day from 1,274 accidents. This also means that 16 people are killed and another 53 are injured every hour on Indian roads. Considering that these are the officially reported accidents, there must be a fair number that go unreported across the length and breadth of India.</a:t>
            </a:r>
          </a:p>
          <a:p>
            <a:pPr marL="0" lvl="0" indent="0">
              <a:buClrTx/>
              <a:buFont typeface="Wingdings" pitchFamily="2" charset="2"/>
              <a:buChar char="Ø"/>
            </a:pPr>
            <a:r>
              <a:rPr lang="en-IN" sz="1600" b="1" dirty="0" smtClean="0">
                <a:solidFill>
                  <a:schemeClr val="tx1"/>
                </a:solidFill>
              </a:rPr>
              <a:t>So the main purpose of this project is to reduce those accidents by making a mobile app which can alert the driver and also apply emergency brakes when there is a person on the road and also slow down the Vehicle  when zebra crossing approaches</a:t>
            </a:r>
          </a:p>
          <a:p>
            <a:pPr marL="0" lvl="0" indent="0">
              <a:buNone/>
            </a:pPr>
            <a:endParaRPr lang="en-IN" b="1" dirty="0" smtClean="0">
              <a:solidFill>
                <a:srgbClr val="F67031"/>
              </a:solidFill>
            </a:endParaRPr>
          </a:p>
          <a:p>
            <a:pPr marL="0" lvl="0" indent="0">
              <a:buNone/>
            </a:pPr>
            <a:endParaRPr lang="en-IN" b="1" dirty="0" smtClean="0">
              <a:solidFill>
                <a:srgbClr val="F67031"/>
              </a:solidFill>
            </a:endParaRPr>
          </a:p>
          <a:p>
            <a:pPr marL="0" lvl="0" indent="0">
              <a:buNone/>
            </a:pPr>
            <a:r>
              <a:rPr lang="en-IN" b="1" dirty="0" smtClean="0">
                <a:solidFill>
                  <a:srgbClr val="F67031"/>
                </a:solidFill>
              </a:rPr>
              <a:t> </a:t>
            </a:r>
          </a:p>
          <a:p>
            <a:pPr marL="0" lvl="0" indent="0">
              <a:buNone/>
            </a:pPr>
            <a:r>
              <a:rPr lang="en-IN" b="1" dirty="0" smtClean="0">
                <a:solidFill>
                  <a:srgbClr val="F67031"/>
                </a:solidFill>
              </a:rPr>
              <a:t> </a:t>
            </a:r>
          </a:p>
          <a:p>
            <a:pPr marL="0" lvl="0" indent="0">
              <a:buNone/>
            </a:pPr>
            <a:endParaRPr lang="en-IN" b="1" dirty="0" smtClean="0">
              <a:solidFill>
                <a:srgbClr val="F67031"/>
              </a:solidFill>
            </a:endParaRPr>
          </a:p>
        </p:txBody>
      </p:sp>
      <p:sp>
        <p:nvSpPr>
          <p:cNvPr id="4" name="Shape 104"/>
          <p:cNvSpPr txBox="1">
            <a:spLocks noGrp="1"/>
          </p:cNvSpPr>
          <p:nvPr>
            <p:ph type="title"/>
          </p:nvPr>
        </p:nvSpPr>
        <p:spPr>
          <a:xfrm>
            <a:off x="0" y="500048"/>
            <a:ext cx="2408724"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Introduction</a:t>
            </a:r>
            <a:endParaRPr>
              <a:latin typeface="Algerian" pitchFamily="82"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4</a:t>
            </a:fld>
            <a:endParaRPr/>
          </a:p>
        </p:txBody>
      </p:sp>
      <p:sp>
        <p:nvSpPr>
          <p:cNvPr id="116" name="Shape 116"/>
          <p:cNvSpPr txBox="1">
            <a:spLocks noGrp="1"/>
          </p:cNvSpPr>
          <p:nvPr>
            <p:ph type="body" idx="2"/>
          </p:nvPr>
        </p:nvSpPr>
        <p:spPr>
          <a:xfrm>
            <a:off x="3071802" y="428610"/>
            <a:ext cx="5596200" cy="362367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b="1" dirty="0" smtClean="0">
                <a:solidFill>
                  <a:schemeClr val="tx1"/>
                </a:solidFill>
              </a:rPr>
              <a:t>Objectives of project are,</a:t>
            </a:r>
          </a:p>
          <a:p>
            <a:pPr marL="342900" lvl="0" indent="-342900">
              <a:buClrTx/>
              <a:buFont typeface="+mj-lt"/>
              <a:buAutoNum type="arabicPeriod"/>
            </a:pPr>
            <a:r>
              <a:rPr lang="en-IN" b="1" dirty="0" smtClean="0">
                <a:solidFill>
                  <a:schemeClr val="tx1"/>
                </a:solidFill>
              </a:rPr>
              <a:t>To detect persons who are closer to the vehicle and also detect crosswalks(Zebra – crossing) ,using </a:t>
            </a:r>
            <a:r>
              <a:rPr lang="en-IN" b="1" u="sng" dirty="0" smtClean="0">
                <a:solidFill>
                  <a:schemeClr val="tx1"/>
                </a:solidFill>
              </a:rPr>
              <a:t>Transfer Learning</a:t>
            </a:r>
            <a:r>
              <a:rPr lang="en-IN" b="1" dirty="0" smtClean="0">
                <a:solidFill>
                  <a:schemeClr val="tx1"/>
                </a:solidFill>
              </a:rPr>
              <a:t>.</a:t>
            </a:r>
          </a:p>
          <a:p>
            <a:pPr marL="342900" lvl="0" indent="-342900">
              <a:buClrTx/>
              <a:buFont typeface="+mj-lt"/>
              <a:buAutoNum type="arabicPeriod"/>
            </a:pPr>
            <a:r>
              <a:rPr lang="en-IN" b="1" dirty="0" smtClean="0">
                <a:solidFill>
                  <a:schemeClr val="tx1"/>
                </a:solidFill>
              </a:rPr>
              <a:t>Getting an optimal model for training through transfer learning so as to get the real time classification of persons and crosswalk in a low specifications devices , such as smart phone.</a:t>
            </a:r>
          </a:p>
          <a:p>
            <a:pPr marL="342900" lvl="0" indent="-342900">
              <a:buClrTx/>
              <a:buFont typeface="+mj-lt"/>
              <a:buAutoNum type="arabicPeriod"/>
            </a:pPr>
            <a:r>
              <a:rPr lang="en-IN" b="1" dirty="0" smtClean="0">
                <a:solidFill>
                  <a:schemeClr val="tx1"/>
                </a:solidFill>
              </a:rPr>
              <a:t>Training the model on the collected database of images</a:t>
            </a:r>
          </a:p>
          <a:p>
            <a:pPr marL="342900" lvl="0" indent="-342900">
              <a:buClrTx/>
              <a:buFont typeface="+mj-lt"/>
              <a:buAutoNum type="arabicPeriod"/>
            </a:pPr>
            <a:r>
              <a:rPr lang="en-IN" b="1" dirty="0" smtClean="0">
                <a:solidFill>
                  <a:schemeClr val="tx1"/>
                </a:solidFill>
              </a:rPr>
              <a:t>Finally implementing the model to android application for real time classification.</a:t>
            </a: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408724"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Objectives</a:t>
            </a:r>
            <a:endParaRPr>
              <a:latin typeface="Algerian" pitchFamily="82"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5</a:t>
            </a:fld>
            <a:endParaRPr/>
          </a:p>
        </p:txBody>
      </p:sp>
      <p:sp>
        <p:nvSpPr>
          <p:cNvPr id="116" name="Shape 116"/>
          <p:cNvSpPr txBox="1">
            <a:spLocks noGrp="1"/>
          </p:cNvSpPr>
          <p:nvPr>
            <p:ph type="body" idx="2"/>
          </p:nvPr>
        </p:nvSpPr>
        <p:spPr>
          <a:xfrm>
            <a:off x="3000364" y="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b="1" dirty="0" smtClean="0">
                <a:solidFill>
                  <a:schemeClr val="tx1"/>
                </a:solidFill>
              </a:rPr>
              <a:t>Architectural Specifications,</a:t>
            </a:r>
          </a:p>
          <a:p>
            <a:pPr marL="342900" lvl="0" indent="-342900">
              <a:buClrTx/>
              <a:buFont typeface="+mj-lt"/>
              <a:buAutoNum type="arabicPeriod"/>
            </a:pPr>
            <a:r>
              <a:rPr lang="en-IN" b="1" dirty="0" smtClean="0">
                <a:solidFill>
                  <a:schemeClr val="tx1"/>
                </a:solidFill>
              </a:rPr>
              <a:t>I have used Python 3.6 for training of the model .</a:t>
            </a:r>
          </a:p>
          <a:p>
            <a:pPr marL="342900" lvl="0" indent="-342900">
              <a:buClrTx/>
              <a:buFont typeface="+mj-lt"/>
              <a:buAutoNum type="arabicPeriod"/>
            </a:pPr>
            <a:r>
              <a:rPr lang="en-IN" b="1" dirty="0" smtClean="0">
                <a:solidFill>
                  <a:schemeClr val="tx1"/>
                </a:solidFill>
              </a:rPr>
              <a:t>The network model which we have used is </a:t>
            </a:r>
            <a:r>
              <a:rPr lang="en-IN" b="1" dirty="0" err="1" smtClean="0">
                <a:solidFill>
                  <a:schemeClr val="tx1"/>
                </a:solidFill>
              </a:rPr>
              <a:t>Mobilenet</a:t>
            </a:r>
            <a:r>
              <a:rPr lang="en-IN" b="1" dirty="0" smtClean="0">
                <a:solidFill>
                  <a:schemeClr val="tx1"/>
                </a:solidFill>
              </a:rPr>
              <a:t> V1.</a:t>
            </a:r>
          </a:p>
          <a:p>
            <a:pPr marL="342900" lvl="0" indent="-342900">
              <a:buClrTx/>
              <a:buFont typeface="+mj-lt"/>
              <a:buAutoNum type="arabicPeriod"/>
            </a:pPr>
            <a:r>
              <a:rPr lang="en-IN" b="1" dirty="0" smtClean="0">
                <a:solidFill>
                  <a:schemeClr val="tx1"/>
                </a:solidFill>
              </a:rPr>
              <a:t>The reason for choosing this neural network model  is,</a:t>
            </a:r>
          </a:p>
          <a:p>
            <a:pPr marL="800100" lvl="1" indent="-342900">
              <a:buClrTx/>
              <a:buFont typeface="+mj-lt"/>
              <a:buAutoNum type="alphaLcParenR"/>
            </a:pPr>
            <a:r>
              <a:rPr lang="en-IN" b="1" dirty="0" smtClean="0">
                <a:solidFill>
                  <a:schemeClr val="tx1"/>
                </a:solidFill>
              </a:rPr>
              <a:t>It is very much faster  in classification than other network models such as </a:t>
            </a:r>
            <a:r>
              <a:rPr lang="en-IN" b="1" dirty="0" err="1" smtClean="0">
                <a:solidFill>
                  <a:schemeClr val="tx1"/>
                </a:solidFill>
              </a:rPr>
              <a:t>Resnet</a:t>
            </a:r>
            <a:r>
              <a:rPr lang="en-IN" b="1" dirty="0" smtClean="0">
                <a:solidFill>
                  <a:schemeClr val="tx1"/>
                </a:solidFill>
              </a:rPr>
              <a:t>, </a:t>
            </a:r>
            <a:r>
              <a:rPr lang="en-IN" b="1" dirty="0" err="1" smtClean="0">
                <a:solidFill>
                  <a:schemeClr val="tx1"/>
                </a:solidFill>
              </a:rPr>
              <a:t>Alexnet</a:t>
            </a:r>
            <a:r>
              <a:rPr lang="en-IN" b="1" dirty="0" smtClean="0">
                <a:solidFill>
                  <a:schemeClr val="tx1"/>
                </a:solidFill>
              </a:rPr>
              <a:t>  etc .</a:t>
            </a:r>
          </a:p>
          <a:p>
            <a:pPr marL="800100" lvl="1" indent="-342900">
              <a:buClrTx/>
              <a:buFont typeface="+mj-lt"/>
              <a:buAutoNum type="alphaLcParenR"/>
            </a:pPr>
            <a:r>
              <a:rPr lang="en-IN" b="1" dirty="0" smtClean="0">
                <a:solidFill>
                  <a:schemeClr val="tx1"/>
                </a:solidFill>
              </a:rPr>
              <a:t>As the name suggests , it is specially made for using neural networks in Mobile Devices </a:t>
            </a:r>
          </a:p>
          <a:p>
            <a:pPr marL="800100" lvl="1" indent="-342900">
              <a:buClrTx/>
              <a:buFont typeface="+mj-lt"/>
              <a:buAutoNum type="alphaLcParenR"/>
            </a:pPr>
            <a:r>
              <a:rPr lang="en-IN" b="1" dirty="0" smtClean="0">
                <a:solidFill>
                  <a:schemeClr val="tx1"/>
                </a:solidFill>
              </a:rPr>
              <a:t>Accuracy is near to 90 % .</a:t>
            </a:r>
          </a:p>
          <a:p>
            <a:pPr marL="800100" lvl="1" indent="-342900">
              <a:buClrTx/>
              <a:buNone/>
            </a:pPr>
            <a:r>
              <a:rPr lang="en-IN" b="1" dirty="0" smtClean="0">
                <a:solidFill>
                  <a:schemeClr val="tx1"/>
                </a:solidFill>
              </a:rPr>
              <a:t>	</a:t>
            </a:r>
          </a:p>
          <a:p>
            <a:pPr marL="342900" lvl="0" indent="-342900">
              <a:buClrTx/>
              <a:buFont typeface="+mj-lt"/>
              <a:buAutoNum type="arabicPeriod"/>
            </a:pPr>
            <a:r>
              <a:rPr lang="en-IN" b="1" dirty="0" smtClean="0">
                <a:solidFill>
                  <a:schemeClr val="tx1"/>
                </a:solidFill>
              </a:rPr>
              <a:t>The big idea behind </a:t>
            </a:r>
            <a:r>
              <a:rPr lang="en-IN" b="1" dirty="0" err="1" smtClean="0">
                <a:solidFill>
                  <a:schemeClr val="tx1"/>
                </a:solidFill>
              </a:rPr>
              <a:t>MobileNet</a:t>
            </a:r>
            <a:r>
              <a:rPr lang="en-IN" b="1" dirty="0" smtClean="0">
                <a:solidFill>
                  <a:schemeClr val="tx1"/>
                </a:solidFill>
              </a:rPr>
              <a:t> V1 is that </a:t>
            </a:r>
            <a:r>
              <a:rPr lang="en-IN" b="1" dirty="0" err="1" smtClean="0">
                <a:solidFill>
                  <a:schemeClr val="tx1"/>
                </a:solidFill>
              </a:rPr>
              <a:t>convolutional</a:t>
            </a:r>
            <a:r>
              <a:rPr lang="en-IN" b="1" dirty="0" smtClean="0">
                <a:solidFill>
                  <a:schemeClr val="tx1"/>
                </a:solidFill>
              </a:rPr>
              <a:t> layers, which are essential to computer vision tasks but are quite expensive to compute, can be replaced by so-called </a:t>
            </a:r>
            <a:r>
              <a:rPr lang="en-IN" b="1" dirty="0" err="1" smtClean="0">
                <a:solidFill>
                  <a:schemeClr val="tx1"/>
                </a:solidFill>
              </a:rPr>
              <a:t>depthwise</a:t>
            </a:r>
            <a:r>
              <a:rPr lang="en-IN" b="1" dirty="0" smtClean="0">
                <a:solidFill>
                  <a:schemeClr val="tx1"/>
                </a:solidFill>
              </a:rPr>
              <a:t> separable convolutions due to which it is faster than other neural network models.</a:t>
            </a:r>
          </a:p>
          <a:p>
            <a:pPr marL="342900" indent="-342900">
              <a:buClrTx/>
              <a:buFont typeface="+mj-lt"/>
              <a:buAutoNum type="arabicPeriod"/>
            </a:pPr>
            <a:r>
              <a:rPr lang="en-IN" b="1" dirty="0" smtClean="0">
                <a:solidFill>
                  <a:schemeClr val="tx1"/>
                </a:solidFill>
              </a:rPr>
              <a:t>I have trained the model with 1200 images for 11 hours in my laptop(without GPU) for 20000 steps.</a:t>
            </a:r>
          </a:p>
          <a:p>
            <a:pPr marL="342900" lvl="0" indent="-342900">
              <a:buClrTx/>
              <a:buFont typeface="+mj-lt"/>
              <a:buAutoNum type="arabicPeriod"/>
            </a:pPr>
            <a:endParaRPr lang="en-IN" b="1" dirty="0" smtClean="0">
              <a:solidFill>
                <a:schemeClr val="tx1"/>
              </a:solidFill>
            </a:endParaRPr>
          </a:p>
          <a:p>
            <a:pPr marL="342900" lvl="0" indent="-342900">
              <a:buClrTx/>
              <a:buFont typeface="+mj-lt"/>
              <a:buAutoNum type="arabicPeriod"/>
            </a:pPr>
            <a:endParaRPr lang="en-IN" b="1" dirty="0" smtClean="0">
              <a:solidFill>
                <a:schemeClr val="tx1"/>
              </a:solidFill>
            </a:endParaRPr>
          </a:p>
          <a:p>
            <a:pPr marL="342900" lvl="0" indent="-342900">
              <a:buClrTx/>
              <a:buFont typeface="+mj-lt"/>
              <a:buAutoNum type="arabicPeriod"/>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Architectural Specifications</a:t>
            </a:r>
            <a:endParaRPr>
              <a:latin typeface="Algerian" pitchFamily="82"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6</a:t>
            </a:fld>
            <a:endParaRPr/>
          </a:p>
        </p:txBody>
      </p:sp>
      <p:sp>
        <p:nvSpPr>
          <p:cNvPr id="116" name="Shape 116"/>
          <p:cNvSpPr txBox="1">
            <a:spLocks noGrp="1"/>
          </p:cNvSpPr>
          <p:nvPr>
            <p:ph type="body" idx="2"/>
          </p:nvPr>
        </p:nvSpPr>
        <p:spPr>
          <a:xfrm>
            <a:off x="3000364" y="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b="1" dirty="0" smtClean="0">
                <a:solidFill>
                  <a:schemeClr val="tx1"/>
                </a:solidFill>
              </a:rPr>
              <a:t>The full </a:t>
            </a:r>
            <a:r>
              <a:rPr lang="en-IN" b="1" dirty="0" err="1" smtClean="0">
                <a:solidFill>
                  <a:schemeClr val="tx1"/>
                </a:solidFill>
              </a:rPr>
              <a:t>MobileNets</a:t>
            </a:r>
            <a:r>
              <a:rPr lang="en-IN" b="1" dirty="0" smtClean="0">
                <a:solidFill>
                  <a:schemeClr val="tx1"/>
                </a:solidFill>
              </a:rPr>
              <a:t> network has 30 layers. The design of the network is quite straightforward,</a:t>
            </a:r>
          </a:p>
          <a:p>
            <a:pPr marL="482600" indent="-342900" fontAlgn="base">
              <a:buClr>
                <a:schemeClr val="tx1"/>
              </a:buClr>
              <a:buFont typeface="+mj-lt"/>
              <a:buAutoNum type="arabicPeriod"/>
            </a:pPr>
            <a:r>
              <a:rPr lang="en-IN" b="1" dirty="0" err="1" smtClean="0">
                <a:solidFill>
                  <a:schemeClr val="tx1"/>
                </a:solidFill>
              </a:rPr>
              <a:t>convolutional</a:t>
            </a:r>
            <a:r>
              <a:rPr lang="en-IN" b="1" dirty="0" smtClean="0">
                <a:solidFill>
                  <a:schemeClr val="tx1"/>
                </a:solidFill>
              </a:rPr>
              <a:t> layer with stride 2</a:t>
            </a:r>
          </a:p>
          <a:p>
            <a:pPr marL="482600" indent="-342900" fontAlgn="base">
              <a:buClr>
                <a:schemeClr val="tx1"/>
              </a:buClr>
              <a:buFont typeface="+mj-lt"/>
              <a:buAutoNum type="arabicPeriod"/>
            </a:pPr>
            <a:r>
              <a:rPr lang="en-IN" b="1" dirty="0" err="1" smtClean="0">
                <a:solidFill>
                  <a:schemeClr val="tx1"/>
                </a:solidFill>
              </a:rPr>
              <a:t>depthwise</a:t>
            </a:r>
            <a:r>
              <a:rPr lang="en-IN" b="1" dirty="0" smtClean="0">
                <a:solidFill>
                  <a:schemeClr val="tx1"/>
                </a:solidFill>
              </a:rPr>
              <a:t> layer</a:t>
            </a:r>
          </a:p>
          <a:p>
            <a:pPr marL="482600" indent="-342900" fontAlgn="base">
              <a:buClr>
                <a:schemeClr val="tx1"/>
              </a:buClr>
              <a:buFont typeface="+mj-lt"/>
              <a:buAutoNum type="arabicPeriod"/>
            </a:pPr>
            <a:r>
              <a:rPr lang="en-IN" b="1" dirty="0" err="1" smtClean="0">
                <a:solidFill>
                  <a:schemeClr val="tx1"/>
                </a:solidFill>
              </a:rPr>
              <a:t>pointwise</a:t>
            </a:r>
            <a:r>
              <a:rPr lang="en-IN" b="1" dirty="0" smtClean="0">
                <a:solidFill>
                  <a:schemeClr val="tx1"/>
                </a:solidFill>
              </a:rPr>
              <a:t> layer that doubles the number of channels</a:t>
            </a:r>
          </a:p>
          <a:p>
            <a:pPr marL="482600" indent="-342900" fontAlgn="base">
              <a:buClr>
                <a:schemeClr val="tx1"/>
              </a:buClr>
              <a:buFont typeface="+mj-lt"/>
              <a:buAutoNum type="arabicPeriod"/>
            </a:pPr>
            <a:r>
              <a:rPr lang="en-IN" b="1" dirty="0" err="1" smtClean="0">
                <a:solidFill>
                  <a:schemeClr val="tx1"/>
                </a:solidFill>
              </a:rPr>
              <a:t>depthwise</a:t>
            </a:r>
            <a:r>
              <a:rPr lang="en-IN" b="1" dirty="0" smtClean="0">
                <a:solidFill>
                  <a:schemeClr val="tx1"/>
                </a:solidFill>
              </a:rPr>
              <a:t> layer with stride 2</a:t>
            </a:r>
          </a:p>
          <a:p>
            <a:pPr marL="482600" indent="-342900" fontAlgn="base">
              <a:buClr>
                <a:schemeClr val="tx1"/>
              </a:buClr>
              <a:buFont typeface="+mj-lt"/>
              <a:buAutoNum type="arabicPeriod"/>
            </a:pPr>
            <a:r>
              <a:rPr lang="en-IN" b="1" dirty="0" err="1" smtClean="0">
                <a:solidFill>
                  <a:schemeClr val="tx1"/>
                </a:solidFill>
              </a:rPr>
              <a:t>pointwise</a:t>
            </a:r>
            <a:r>
              <a:rPr lang="en-IN" b="1" dirty="0" smtClean="0">
                <a:solidFill>
                  <a:schemeClr val="tx1"/>
                </a:solidFill>
              </a:rPr>
              <a:t> layer that doubles the number of channels</a:t>
            </a:r>
          </a:p>
          <a:p>
            <a:pPr marL="482600" indent="-342900" fontAlgn="base">
              <a:buClr>
                <a:schemeClr val="tx1"/>
              </a:buClr>
              <a:buFont typeface="+mj-lt"/>
              <a:buAutoNum type="arabicPeriod"/>
            </a:pPr>
            <a:r>
              <a:rPr lang="en-IN" b="1" dirty="0" err="1" smtClean="0">
                <a:solidFill>
                  <a:schemeClr val="tx1"/>
                </a:solidFill>
              </a:rPr>
              <a:t>depthwise</a:t>
            </a:r>
            <a:r>
              <a:rPr lang="en-IN" b="1" dirty="0" smtClean="0">
                <a:solidFill>
                  <a:schemeClr val="tx1"/>
                </a:solidFill>
              </a:rPr>
              <a:t> layer</a:t>
            </a:r>
          </a:p>
          <a:p>
            <a:pPr marL="482600" indent="-342900" fontAlgn="base">
              <a:buClr>
                <a:schemeClr val="tx1"/>
              </a:buClr>
              <a:buFont typeface="+mj-lt"/>
              <a:buAutoNum type="arabicPeriod"/>
            </a:pPr>
            <a:r>
              <a:rPr lang="en-IN" b="1" dirty="0" err="1" smtClean="0">
                <a:solidFill>
                  <a:schemeClr val="tx1"/>
                </a:solidFill>
              </a:rPr>
              <a:t>pointwise</a:t>
            </a:r>
            <a:r>
              <a:rPr lang="en-IN" b="1" dirty="0" smtClean="0">
                <a:solidFill>
                  <a:schemeClr val="tx1"/>
                </a:solidFill>
              </a:rPr>
              <a:t> layer</a:t>
            </a:r>
          </a:p>
          <a:p>
            <a:pPr marL="482600" indent="-342900" fontAlgn="base">
              <a:buClr>
                <a:schemeClr val="tx1"/>
              </a:buClr>
              <a:buFont typeface="+mj-lt"/>
              <a:buAutoNum type="arabicPeriod"/>
            </a:pPr>
            <a:r>
              <a:rPr lang="en-IN" b="1" dirty="0" err="1" smtClean="0">
                <a:solidFill>
                  <a:schemeClr val="tx1"/>
                </a:solidFill>
              </a:rPr>
              <a:t>depthwise</a:t>
            </a:r>
            <a:r>
              <a:rPr lang="en-IN" b="1" dirty="0" smtClean="0">
                <a:solidFill>
                  <a:schemeClr val="tx1"/>
                </a:solidFill>
              </a:rPr>
              <a:t> layer with stride 2</a:t>
            </a:r>
          </a:p>
          <a:p>
            <a:pPr marL="482600" indent="-342900" fontAlgn="base">
              <a:buClr>
                <a:schemeClr val="tx1"/>
              </a:buClr>
              <a:buFont typeface="+mj-lt"/>
              <a:buAutoNum type="arabicPeriod"/>
            </a:pPr>
            <a:r>
              <a:rPr lang="en-IN" b="1" dirty="0" err="1" smtClean="0">
                <a:solidFill>
                  <a:schemeClr val="tx1"/>
                </a:solidFill>
              </a:rPr>
              <a:t>pointwise</a:t>
            </a:r>
            <a:r>
              <a:rPr lang="en-IN" b="1" dirty="0" smtClean="0">
                <a:solidFill>
                  <a:schemeClr val="tx1"/>
                </a:solidFill>
              </a:rPr>
              <a:t> layer that doubles the number of channels</a:t>
            </a:r>
          </a:p>
          <a:p>
            <a:pPr marL="482600" indent="-342900" fontAlgn="base">
              <a:buClr>
                <a:schemeClr val="tx1"/>
              </a:buClr>
              <a:buFont typeface="+mj-lt"/>
              <a:buAutoNum type="arabicPeriod"/>
            </a:pPr>
            <a:r>
              <a:rPr lang="en-IN" b="1" dirty="0" smtClean="0">
                <a:solidFill>
                  <a:schemeClr val="tx1"/>
                </a:solidFill>
              </a:rPr>
              <a:t>And so on ...</a:t>
            </a:r>
          </a:p>
          <a:p>
            <a:pPr marL="342900" lvl="0" indent="-342900">
              <a:buClrTx/>
              <a:buNone/>
            </a:pPr>
            <a:endParaRPr lang="en-IN" b="1" dirty="0" smtClean="0">
              <a:solidFill>
                <a:schemeClr val="tx1"/>
              </a:solidFill>
            </a:endParaRPr>
          </a:p>
          <a:p>
            <a:pPr marL="342900" lvl="0" indent="-342900">
              <a:buClrTx/>
              <a:buFont typeface="+mj-lt"/>
              <a:buAutoNum type="arabicPeriod"/>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Architectural Specifications</a:t>
            </a:r>
            <a:endParaRPr>
              <a:latin typeface="Algerian" pitchFamily="82"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7</a:t>
            </a:fld>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fontAlgn="base"/>
            <a:r>
              <a:rPr lang="en-IN" b="1" dirty="0" err="1" smtClean="0">
                <a:latin typeface="Algerian" pitchFamily="82" charset="0"/>
              </a:rPr>
              <a:t>MobileNet</a:t>
            </a:r>
            <a:r>
              <a:rPr lang="en-IN" b="1" dirty="0" smtClean="0">
                <a:latin typeface="Algerian" pitchFamily="82" charset="0"/>
              </a:rPr>
              <a:t> architecture</a:t>
            </a:r>
            <a:endParaRPr lang="en-IN" b="1" dirty="0">
              <a:latin typeface="Algerian" pitchFamily="82" charset="0"/>
            </a:endParaRPr>
          </a:p>
        </p:txBody>
      </p:sp>
      <p:pic>
        <p:nvPicPr>
          <p:cNvPr id="8" name="Picture 7" descr="Architecture.png"/>
          <p:cNvPicPr>
            <a:picLocks noChangeAspect="1"/>
          </p:cNvPicPr>
          <p:nvPr/>
        </p:nvPicPr>
        <p:blipFill>
          <a:blip r:embed="rId3"/>
          <a:stretch>
            <a:fillRect/>
          </a:stretch>
        </p:blipFill>
        <p:spPr>
          <a:xfrm>
            <a:off x="2695575" y="1000114"/>
            <a:ext cx="6448425" cy="282892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Shape 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pPr marL="0" lvl="0" indent="0">
                <a:spcBef>
                  <a:spcPts val="0"/>
                </a:spcBef>
                <a:spcAft>
                  <a:spcPts val="0"/>
                </a:spcAft>
                <a:buNone/>
              </a:pPr>
              <a:t>8</a:t>
            </a:fld>
            <a:endParaRPr/>
          </a:p>
        </p:txBody>
      </p:sp>
      <p:sp>
        <p:nvSpPr>
          <p:cNvPr id="116" name="Shape 116"/>
          <p:cNvSpPr txBox="1">
            <a:spLocks noGrp="1"/>
          </p:cNvSpPr>
          <p:nvPr>
            <p:ph type="body" idx="2"/>
          </p:nvPr>
        </p:nvSpPr>
        <p:spPr>
          <a:xfrm>
            <a:off x="3000364" y="428610"/>
            <a:ext cx="5596200" cy="4286280"/>
          </a:xfrm>
          <a:prstGeom prst="rect">
            <a:avLst/>
          </a:prstGeom>
        </p:spPr>
        <p:txBody>
          <a:bodyPr spcFirstLastPara="1" wrap="square" lIns="91425" tIns="91425" rIns="91425" bIns="91425" anchor="t" anchorCtr="0">
            <a:noAutofit/>
          </a:bodyPr>
          <a:lstStyle/>
          <a:p>
            <a:pPr marL="0" lvl="0" indent="0">
              <a:buClrTx/>
              <a:buFont typeface="Wingdings" pitchFamily="2" charset="2"/>
              <a:buChar char="Ø"/>
            </a:pPr>
            <a:r>
              <a:rPr lang="en-IN" sz="1600" b="1" dirty="0" smtClean="0">
                <a:solidFill>
                  <a:schemeClr val="tx1"/>
                </a:solidFill>
              </a:rPr>
              <a:t>Till now </a:t>
            </a:r>
            <a:r>
              <a:rPr lang="en-IN" sz="1600" b="1" dirty="0" smtClean="0">
                <a:solidFill>
                  <a:schemeClr val="tx1"/>
                </a:solidFill>
              </a:rPr>
              <a:t>I</a:t>
            </a:r>
            <a:r>
              <a:rPr lang="en-IN" sz="1600" b="1" dirty="0" smtClean="0">
                <a:solidFill>
                  <a:schemeClr val="tx1"/>
                </a:solidFill>
              </a:rPr>
              <a:t> </a:t>
            </a:r>
            <a:r>
              <a:rPr lang="en-IN" sz="1600" b="1" dirty="0" smtClean="0">
                <a:solidFill>
                  <a:schemeClr val="tx1"/>
                </a:solidFill>
              </a:rPr>
              <a:t>have not made an android app but </a:t>
            </a:r>
            <a:r>
              <a:rPr lang="en-IN" sz="1600" b="1" dirty="0" smtClean="0">
                <a:solidFill>
                  <a:schemeClr val="tx1"/>
                </a:solidFill>
              </a:rPr>
              <a:t>I</a:t>
            </a:r>
            <a:r>
              <a:rPr lang="en-IN" sz="1600" b="1" dirty="0" smtClean="0">
                <a:solidFill>
                  <a:schemeClr val="tx1"/>
                </a:solidFill>
              </a:rPr>
              <a:t> </a:t>
            </a:r>
            <a:r>
              <a:rPr lang="en-IN" sz="1600" b="1" dirty="0" smtClean="0">
                <a:solidFill>
                  <a:schemeClr val="tx1"/>
                </a:solidFill>
              </a:rPr>
              <a:t>have made the trained model which is the most important part.</a:t>
            </a:r>
          </a:p>
          <a:p>
            <a:pPr marL="0" lvl="0" indent="0">
              <a:buClrTx/>
              <a:buFont typeface="Wingdings" pitchFamily="2" charset="2"/>
              <a:buChar char="Ø"/>
            </a:pPr>
            <a:r>
              <a:rPr lang="en-IN" sz="1600" b="1" dirty="0" smtClean="0">
                <a:solidFill>
                  <a:schemeClr val="tx1"/>
                </a:solidFill>
              </a:rPr>
              <a:t>For experimenting we took a video and used our model for classification in laptop .</a:t>
            </a:r>
          </a:p>
          <a:p>
            <a:pPr marL="0" lvl="0" indent="0">
              <a:buClrTx/>
              <a:buFont typeface="Wingdings" pitchFamily="2" charset="2"/>
              <a:buChar char="Ø"/>
            </a:pPr>
            <a:r>
              <a:rPr lang="en-IN" sz="1600" b="1" dirty="0" smtClean="0">
                <a:solidFill>
                  <a:schemeClr val="tx1"/>
                </a:solidFill>
              </a:rPr>
              <a:t>3 videos were taken from which one of the video is taken near our campus .</a:t>
            </a:r>
          </a:p>
          <a:p>
            <a:pPr marL="0" lvl="0" indent="0">
              <a:buClrTx/>
              <a:buFont typeface="Wingdings" pitchFamily="2" charset="2"/>
              <a:buChar char="Ø"/>
            </a:pPr>
            <a:r>
              <a:rPr lang="en-IN" sz="1600" b="1" dirty="0" smtClean="0">
                <a:solidFill>
                  <a:schemeClr val="tx1"/>
                </a:solidFill>
              </a:rPr>
              <a:t>The Videos were taken from the dashboard of the car in other two videos.</a:t>
            </a:r>
          </a:p>
          <a:p>
            <a:pPr marL="0" lvl="0" indent="0">
              <a:buClrTx/>
              <a:buFont typeface="Wingdings" pitchFamily="2" charset="2"/>
              <a:buChar char="Ø"/>
            </a:pPr>
            <a:r>
              <a:rPr lang="en-IN" sz="1600" b="1" dirty="0" smtClean="0">
                <a:solidFill>
                  <a:schemeClr val="tx1"/>
                </a:solidFill>
              </a:rPr>
              <a:t>The images of the experiment are shown in the further slides.</a:t>
            </a:r>
          </a:p>
          <a:p>
            <a:pPr marL="342900" lvl="0" indent="-342900">
              <a:buClrTx/>
              <a:buFont typeface="+mj-lt"/>
              <a:buAutoNum type="arabicPeriod"/>
            </a:pPr>
            <a:endParaRPr lang="en-IN" b="1" dirty="0" smtClean="0">
              <a:solidFill>
                <a:schemeClr val="tx1"/>
              </a:solidFill>
            </a:endParaRPr>
          </a:p>
          <a:p>
            <a:pPr marL="342900" lvl="0" indent="-342900">
              <a:buClrTx/>
              <a:buNone/>
            </a:pPr>
            <a:endParaRPr lang="en-IN" b="1" dirty="0" smtClean="0">
              <a:solidFill>
                <a:schemeClr val="tx1"/>
              </a:solidFill>
            </a:endParaRPr>
          </a:p>
          <a:p>
            <a:pPr marL="0" lvl="0" indent="0">
              <a:buNone/>
            </a:pPr>
            <a:endParaRPr lang="en-IN" b="1" dirty="0" smtClean="0">
              <a:solidFill>
                <a:srgbClr val="F67031"/>
              </a:solidFill>
            </a:endParaRPr>
          </a:p>
        </p:txBody>
      </p:sp>
      <p:sp>
        <p:nvSpPr>
          <p:cNvPr id="5" name="Shape 104"/>
          <p:cNvSpPr txBox="1">
            <a:spLocks noGrp="1"/>
          </p:cNvSpPr>
          <p:nvPr>
            <p:ph type="title"/>
          </p:nvPr>
        </p:nvSpPr>
        <p:spPr>
          <a:xfrm>
            <a:off x="0" y="500048"/>
            <a:ext cx="2571736" cy="6429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smtClean="0">
                <a:latin typeface="Algerian" pitchFamily="82" charset="0"/>
              </a:rPr>
              <a:t>Experimental Setup</a:t>
            </a:r>
            <a:endParaRPr>
              <a:latin typeface="Algerian" pitchFamily="82"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p:nvPr/>
        </p:nvSpPr>
        <p:spPr>
          <a:xfrm>
            <a:off x="3346950" y="612452"/>
            <a:ext cx="5033458" cy="3918604"/>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3" name="Shape 463"/>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Shape 4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solidFill>
                  <a:srgbClr val="FFFFFF"/>
                </a:solidFill>
              </a:rPr>
              <a:pPr marL="0" lvl="0" indent="0">
                <a:spcBef>
                  <a:spcPts val="0"/>
                </a:spcBef>
                <a:spcAft>
                  <a:spcPts val="0"/>
                </a:spcAft>
                <a:buNone/>
              </a:pPr>
              <a:t>9</a:t>
            </a:fld>
            <a:endParaRPr>
              <a:solidFill>
                <a:srgbClr val="FFFFFF"/>
              </a:solidFill>
            </a:endParaRPr>
          </a:p>
        </p:txBody>
      </p:sp>
      <p:sp>
        <p:nvSpPr>
          <p:cNvPr id="8" name="Shape 465"/>
          <p:cNvSpPr txBox="1">
            <a:spLocks noGrp="1"/>
          </p:cNvSpPr>
          <p:nvPr>
            <p:ph type="title"/>
          </p:nvPr>
        </p:nvSpPr>
        <p:spPr>
          <a:xfrm>
            <a:off x="214282" y="571486"/>
            <a:ext cx="2046300" cy="424614"/>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b="1" dirty="0" smtClean="0"/>
              <a:t>Image from Video 1</a:t>
            </a:r>
            <a:endParaRPr b="1"/>
          </a:p>
        </p:txBody>
      </p:sp>
      <p:pic>
        <p:nvPicPr>
          <p:cNvPr id="10" name="Picture 9" descr="sample1.png"/>
          <p:cNvPicPr>
            <a:picLocks noChangeAspect="1"/>
          </p:cNvPicPr>
          <p:nvPr/>
        </p:nvPicPr>
        <p:blipFill>
          <a:blip r:embed="rId3"/>
          <a:stretch>
            <a:fillRect/>
          </a:stretch>
        </p:blipFill>
        <p:spPr>
          <a:xfrm>
            <a:off x="3571868" y="857238"/>
            <a:ext cx="4572032" cy="2857520"/>
          </a:xfrm>
          <a:prstGeom prst="rect">
            <a:avLst/>
          </a:prstGeom>
        </p:spPr>
      </p:pic>
      <p:sp>
        <p:nvSpPr>
          <p:cNvPr id="12" name="TextBox 11"/>
          <p:cNvSpPr txBox="1"/>
          <p:nvPr/>
        </p:nvSpPr>
        <p:spPr>
          <a:xfrm>
            <a:off x="214282" y="1571618"/>
            <a:ext cx="2000264" cy="1169551"/>
          </a:xfrm>
          <a:prstGeom prst="rect">
            <a:avLst/>
          </a:prstGeom>
          <a:noFill/>
        </p:spPr>
        <p:txBody>
          <a:bodyPr wrap="square" rtlCol="0">
            <a:spAutoFit/>
          </a:bodyPr>
          <a:lstStyle/>
          <a:p>
            <a:r>
              <a:rPr lang="en-IN" b="1" dirty="0" smtClean="0">
                <a:latin typeface="Nunito Sans" charset="0"/>
              </a:rPr>
              <a:t>In the image the blue box is Person and green box is crosswalk(zebra-crossing)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3328</TotalTime>
  <Words>843</Words>
  <PresentationFormat>On-screen Show (16:9)</PresentationFormat>
  <Paragraphs>112</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Nunito Sans</vt:lpstr>
      <vt:lpstr>Wingdings</vt:lpstr>
      <vt:lpstr>Algerian</vt:lpstr>
      <vt:lpstr>Calibri</vt:lpstr>
      <vt:lpstr>Georgia</vt:lpstr>
      <vt:lpstr>Ulysses template</vt:lpstr>
      <vt:lpstr>Detect Persons and Zebra-Crossing in Real time video feed from Vehicles</vt:lpstr>
      <vt:lpstr>Abstract</vt:lpstr>
      <vt:lpstr>Introduction</vt:lpstr>
      <vt:lpstr>Objectives</vt:lpstr>
      <vt:lpstr>Architectural Specifications</vt:lpstr>
      <vt:lpstr>Architectural Specifications</vt:lpstr>
      <vt:lpstr>MobileNet architecture</vt:lpstr>
      <vt:lpstr>Experimental Setup</vt:lpstr>
      <vt:lpstr>Image from Video 1</vt:lpstr>
      <vt:lpstr>Image from Video 2</vt:lpstr>
      <vt:lpstr>Image from Video 3.1</vt:lpstr>
      <vt:lpstr>Image from Video 3.2</vt:lpstr>
      <vt:lpstr>Experimental Analysis</vt:lpstr>
      <vt:lpstr>Conclusion</vt:lpstr>
      <vt:lpstr>References</vt:lpstr>
      <vt:lpstr>Slide 16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Shivakumar</cp:lastModifiedBy>
  <cp:revision>86</cp:revision>
  <dcterms:modified xsi:type="dcterms:W3CDTF">2018-12-04T01:06:31Z</dcterms:modified>
</cp:coreProperties>
</file>